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96" r:id="rId4"/>
    <p:sldId id="259" r:id="rId5"/>
    <p:sldId id="260" r:id="rId6"/>
    <p:sldId id="261" r:id="rId7"/>
    <p:sldId id="273" r:id="rId8"/>
    <p:sldId id="289" r:id="rId9"/>
    <p:sldId id="262" r:id="rId10"/>
    <p:sldId id="274" r:id="rId11"/>
    <p:sldId id="263" r:id="rId12"/>
    <p:sldId id="275" r:id="rId13"/>
    <p:sldId id="284" r:id="rId14"/>
    <p:sldId id="286" r:id="rId15"/>
    <p:sldId id="291" r:id="rId16"/>
    <p:sldId id="292" r:id="rId17"/>
    <p:sldId id="290" r:id="rId18"/>
    <p:sldId id="264" r:id="rId19"/>
    <p:sldId id="276" r:id="rId20"/>
    <p:sldId id="295" r:id="rId21"/>
    <p:sldId id="288" r:id="rId22"/>
    <p:sldId id="265" r:id="rId23"/>
    <p:sldId id="285" r:id="rId24"/>
    <p:sldId id="277" r:id="rId25"/>
    <p:sldId id="294" r:id="rId26"/>
    <p:sldId id="293" r:id="rId27"/>
    <p:sldId id="287" r:id="rId28"/>
    <p:sldId id="266" r:id="rId29"/>
    <p:sldId id="278" r:id="rId30"/>
    <p:sldId id="279" r:id="rId31"/>
    <p:sldId id="267" r:id="rId32"/>
    <p:sldId id="280" r:id="rId33"/>
    <p:sldId id="268" r:id="rId34"/>
    <p:sldId id="281" r:id="rId35"/>
    <p:sldId id="269" r:id="rId36"/>
    <p:sldId id="282" r:id="rId37"/>
    <p:sldId id="272" r:id="rId38"/>
    <p:sldId id="283" r:id="rId39"/>
    <p:sldId id="258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7" autoAdjust="0"/>
    <p:restoredTop sz="94660"/>
  </p:normalViewPr>
  <p:slideViewPr>
    <p:cSldViewPr snapToGrid="0">
      <p:cViewPr varScale="1">
        <p:scale>
          <a:sx n="79" d="100"/>
          <a:sy n="79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36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59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104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7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35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430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52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4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25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54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3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680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38" r:id="rId6"/>
    <p:sldLayoutId id="2147483743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eedlings growing in a garden with sunlight">
            <a:extLst>
              <a:ext uri="{FF2B5EF4-FFF2-40B4-BE49-F238E27FC236}">
                <a16:creationId xmlns:a16="http://schemas.microsoft.com/office/drawing/2014/main" id="{18EE7437-4185-0501-7A1F-3C8B230293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FC89C0-764A-4B45-89D5-65F8596FF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Alpha Anywhere 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E32FF-8933-42FC-B727-2F763D941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April 6, 2022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1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ED67B1-A22F-4862-8A26-5A6C8629F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Tabbed UI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0733B1-9412-4A53-8E91-C6C81B381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NEW Smart Search control for the Tabbed UI that let's you filter the buttons in the menu</a:t>
            </a:r>
          </a:p>
          <a:p>
            <a:r>
              <a:rPr lang="en-US"/>
              <a:t>Added two new client-side events to the Tabbed UI: onTabPaneOpen &amp; onTabPaneClose</a:t>
            </a: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67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olourful light bulb with business icons">
            <a:extLst>
              <a:ext uri="{FF2B5EF4-FFF2-40B4-BE49-F238E27FC236}">
                <a16:creationId xmlns:a16="http://schemas.microsoft.com/office/drawing/2014/main" id="{08E7FD84-743F-F2BC-F394-A99F262E94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141" b="1826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C76C3-31DD-41D2-B3CF-E6EF312B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UX Component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666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E953A2-E7F3-4059-BE9B-0B62DE90A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List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04E847-8FBA-4DAD-9403-D33C94336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>
                <a:effectLst/>
              </a:rPr>
              <a:t>List Control Search changed to retrieve all records when user submits a query with no search criteria; affects Lists configured with Delay render till active search</a:t>
            </a:r>
          </a:p>
          <a:p>
            <a:r>
              <a:rPr lang="en-US"/>
              <a:t>In-place Editing: </a:t>
            </a:r>
            <a:r>
              <a:rPr lang="en-US">
                <a:effectLst/>
              </a:rPr>
              <a:t>Added option to automatically add a new row when someone clicks the no records in list message</a:t>
            </a:r>
          </a:p>
          <a:p>
            <a:r>
              <a:rPr lang="en-US"/>
              <a:t>In-place Editing: </a:t>
            </a:r>
            <a:r>
              <a:rPr lang="en-US">
                <a:effectLst/>
              </a:rPr>
              <a:t>Added ability to define an order for the edit-combo control</a:t>
            </a:r>
          </a:p>
          <a:p>
            <a:endParaRPr lang="en-US">
              <a:effectLst/>
            </a:endParaRPr>
          </a:p>
          <a:p>
            <a:br>
              <a:rPr lang="en-US">
                <a:effectLst/>
              </a:rPr>
            </a:br>
            <a:endParaRPr lang="en-US">
              <a:effectLst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00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C5A42A-779F-4538-A2E4-4F4A50F76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PDF Viewer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EDC8BE-8C7C-457A-813C-C28851A1C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Can be configured to fill screen</a:t>
            </a:r>
          </a:p>
          <a:p>
            <a:r>
              <a:rPr lang="en-US"/>
              <a:t>New option to set the initial page resolution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631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B4CA-AA40-4A22-825C-704617642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ControlBars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AF8B2-B15B-45DA-9EF9-33F10BFC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Items can now be shown/hidden using Security Groups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02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ABD1-5DFE-429C-9328-F3D435F6D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F573F-90F9-44F8-ADE2-144065914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drag events to the ViewBox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06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2894-148B-4084-944F-C2431D9A6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Dropdown Box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F100D-A84F-489B-AE64-FB9973E39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new dynamic filtering for dropdown box controls in a UX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053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897F-1154-485F-92DE-706680F12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Events, Action Javascript, &amp; JavaScript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91B16-1229-4EE7-B8E1-74F391A3D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>
                <a:effectLst/>
              </a:rPr>
              <a:t>Added ability to add custom Watch Events in the UX Component -- previously had to do this with JavaScript</a:t>
            </a:r>
          </a:p>
          <a:p>
            <a:r>
              <a:rPr lang="en-US">
                <a:effectLst/>
              </a:rPr>
              <a:t>New JS Methods to display Progress Bars programmatically</a:t>
            </a:r>
          </a:p>
          <a:p>
            <a:r>
              <a:rPr lang="en-US">
                <a:effectLst/>
              </a:rPr>
              <a:t>setDefaultValue() - sets the default value for a control</a:t>
            </a:r>
          </a:p>
          <a:p>
            <a:r>
              <a:rPr lang="en-US">
                <a:effectLst/>
              </a:rPr>
              <a:t>Added support to call an Xbasic function when uploading an image to AmazonS3 using the indirect upload option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>
              <a:effectLst/>
            </a:endParaRPr>
          </a:p>
          <a:p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01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High angle view of a work table with a laptop">
            <a:extLst>
              <a:ext uri="{FF2B5EF4-FFF2-40B4-BE49-F238E27FC236}">
                <a16:creationId xmlns:a16="http://schemas.microsoft.com/office/drawing/2014/main" id="{B5E77625-1D12-FCA9-DB2B-6177D5AB33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9" b="94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37E0400-E9ED-46D6-A946-A7B49DB41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5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3D41A4-8D5D-493E-A478-7775DA9DF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Mobile Development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bg1"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222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AB5C80-2E6A-48D3-BDF8-432649377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Apps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9A070D-1827-4B89-B382-49D4BDC06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Updated Cordova Genie to support Cordova CLI 11.x.x</a:t>
            </a:r>
          </a:p>
          <a:p>
            <a:r>
              <a:rPr lang="en-US"/>
              <a:t>Updated Cordova File Transfer Plugin to work with latest Cordova CLI &amp; Ionic Appflow build stacks</a:t>
            </a:r>
          </a:p>
          <a:p>
            <a:r>
              <a:rPr lang="en-US"/>
              <a:t>Auto installation of AndroidXAdapter plugin where required - AndroidXAdapter maps older Android libraries to the new AndroidX versions</a:t>
            </a:r>
          </a:p>
          <a:p>
            <a:endParaRPr lang="en-US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9713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D77A8-CDCD-4B8D-B0AF-73980562C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Webinar Schedule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5135068-A357-4E7A-A2A8-D5B0DF2BB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/>
              <a:t>April 13 - Mobile Image Capture</a:t>
            </a:r>
          </a:p>
          <a:p>
            <a:r>
              <a:rPr lang="en-US" sz="2400"/>
              <a:t>April 20 - Using IndexedDB with Lists and Client-side Data Cache</a:t>
            </a:r>
          </a:p>
          <a:p>
            <a:r>
              <a:rPr lang="en-US" sz="2400"/>
              <a:t>April 27 - Storage Connections: Dropbox, Google Drive</a:t>
            </a:r>
          </a:p>
          <a:p>
            <a:r>
              <a:rPr lang="en-US" sz="2400"/>
              <a:t>May 4 - Security Framework: Managing Users and Groups</a:t>
            </a:r>
          </a:p>
        </p:txBody>
      </p:sp>
    </p:spTree>
    <p:extLst>
      <p:ext uri="{BB962C8B-B14F-4D97-AF65-F5344CB8AC3E}">
        <p14:creationId xmlns:p14="http://schemas.microsoft.com/office/powerpoint/2010/main" val="405694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9F510-3E51-495E-BCEA-304A7BED2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9782D-0B44-46F8-9C92-E5447040D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PDF 417 barcode support added to the Bar Code Scanner plugin for Android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05876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DEB39-F008-4E20-9483-184377DA8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CF75B-D8B8-489F-BE50-B0B883EDF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Default iOS Storyboard Images (if undefined)</a:t>
            </a:r>
            <a:endParaRPr lang="en-US">
              <a:effectLst/>
            </a:endParaRPr>
          </a:p>
          <a:p>
            <a:r>
              <a:rPr lang="en-US"/>
              <a:t>Ability to specify build deployment target</a:t>
            </a:r>
          </a:p>
          <a:p>
            <a:r>
              <a:rPr lang="en-US">
                <a:effectLst/>
              </a:rPr>
              <a:t>Added new option to generate a script to automate building an iOS App on a Mac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822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3" descr="Digital padlock art">
            <a:extLst>
              <a:ext uri="{FF2B5EF4-FFF2-40B4-BE49-F238E27FC236}">
                <a16:creationId xmlns:a16="http://schemas.microsoft.com/office/drawing/2014/main" id="{5B1805C1-F493-D932-6199-C2150E3F3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93" b="2376"/>
          <a:stretch/>
        </p:blipFill>
        <p:spPr>
          <a:xfrm>
            <a:off x="3046" y="10"/>
            <a:ext cx="12191999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778A65-E3D2-4885-B581-D62B39FA7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39" y="324806"/>
            <a:ext cx="11553273" cy="534642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11500">
                <a:solidFill>
                  <a:schemeClr val="bg1"/>
                </a:solidFill>
              </a:rPr>
              <a:t>Security Framework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6095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B9FC2-243F-4781-8775-6CF7FC193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Integrated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5B25-6B35-449D-BB70-813A25DC5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ability to Log in with Google in a UX with Integrated Login</a:t>
            </a:r>
          </a:p>
          <a:p>
            <a:r>
              <a:rPr lang="en-US">
                <a:effectLst/>
              </a:rPr>
              <a:t>Added additional options to control what happens when someone creates a new account - require administrator approval, send email notifications to administrators, and logging</a:t>
            </a:r>
          </a:p>
          <a:p>
            <a:r>
              <a:rPr lang="en-US">
                <a:effectLst/>
              </a:rPr>
              <a:t>Added support on Alpha Cloud for &lt;default&gt; for the Redirect page specification in the UX Login options </a:t>
            </a:r>
          </a:p>
          <a:p>
            <a:endParaRPr lang="en-US">
              <a:effectLst/>
            </a:endParaRPr>
          </a:p>
          <a:p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132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8E755C-2C8C-404A-87BA-159BC4224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Managing Users &amp; Groups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0A469C-81F4-45EB-BD1A-3F1D2C28F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New UX templates for adding User and Group management to your applications</a:t>
            </a:r>
          </a:p>
          <a:p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15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088D-55C4-49D2-8DFB-9914F4C22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Seed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842A0-F749-436B-AA2B-A86F43874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ability to edit the local Extended User Information table for your Seed Users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3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6E9FF-3D51-41CB-9AEA-90DE1E5FB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Security Quick Setup Genie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1ABC5-985A-4997-B606-FA78C20FA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option to choose the user id type to use (email address or "value" aka User Name) in the security Quick Setup Genie</a:t>
            </a:r>
          </a:p>
          <a:p>
            <a:r>
              <a:rPr lang="en-US"/>
              <a:t>Added administrator only section to the Tabbed UI security framework template generated by the Quick Setup Genie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607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BD5C1-8093-4407-9233-8E538D6AD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Configuring Sessions - IIS/Alpha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1A4C9-2157-4710-9958-8AFC6A51C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New option to extend authentication cookie timeout on every request; by default, sessions are only extended when a request is made after half the session lifetime has passed. Enabling this will increase the amount of data sent from the application server on every request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957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2FED54-6598-497D-A7E8-B7CCC882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Xbasic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Programming data on computer monitor">
            <a:extLst>
              <a:ext uri="{FF2B5EF4-FFF2-40B4-BE49-F238E27FC236}">
                <a16:creationId xmlns:a16="http://schemas.microsoft.com/office/drawing/2014/main" id="{F3806272-42F2-26BE-0B1B-FB06C95DA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24" r="13223" b="-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28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AEEDB0-6109-4A7B-B276-88EEA34D4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Xbasic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4FB50F-FB05-4E26-A4BD-E809993AAB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/>
              <a:t>save_to_file() - added support to save data directly to storage</a:t>
            </a:r>
          </a:p>
          <a:p>
            <a:r>
              <a:rPr lang="en-US"/>
              <a:t>get_from_file() - added support to read data directly from storage</a:t>
            </a:r>
          </a:p>
          <a:p>
            <a:r>
              <a:rPr lang="en-US"/>
              <a:t>pdf_addBitmap() - new function that can be used to add a signature image to a PDF</a:t>
            </a:r>
          </a:p>
          <a:p>
            <a:r>
              <a:rPr lang="en-US"/>
              <a:t>a5_curl_fastDownloadMultipleFiles() - new function for downloading multiple files. This method is faster than other methods because downloads happen in parallel.</a:t>
            </a:r>
          </a:p>
          <a:p>
            <a:r>
              <a:rPr lang="en-US"/>
              <a:t>dotVarSet() - sets the value of a dot (pointer) variable</a:t>
            </a:r>
          </a:p>
          <a:p>
            <a:r>
              <a:rPr lang="en-US"/>
              <a:t>dotVarGet() - gets the value of a dot (pointer) variable</a:t>
            </a:r>
          </a:p>
          <a:p>
            <a:r>
              <a:rPr lang="en-US"/>
              <a:t>sys_shell_wait_result() - runs a script or program and waits until the program closes before returning.</a:t>
            </a:r>
          </a:p>
          <a:p>
            <a:r>
              <a:rPr lang="en-US"/>
              <a:t>email_send_noprofile() - added support for HTML encoded characters in the email subject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1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3B0FAD-7C4D-4658-843C-7C0494625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rgbClr val="FFFFFF"/>
                </a:solidFill>
              </a:rPr>
              <a:t>Register for this Webinar!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A380-BF58-413E-AA53-744DB8F60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>
                <a:solidFill>
                  <a:srgbClr val="FFFF00"/>
                </a:solidFill>
              </a:rPr>
              <a:t>www.alphasoftware.com/weekly-alpha-anywhere-overview-webinar</a:t>
            </a:r>
          </a:p>
        </p:txBody>
      </p:sp>
    </p:spTree>
    <p:extLst>
      <p:ext uri="{BB962C8B-B14F-4D97-AF65-F5344CB8AC3E}">
        <p14:creationId xmlns:p14="http://schemas.microsoft.com/office/powerpoint/2010/main" val="3352528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0670A55-FDC6-48AA-BD01-FCA33562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Xbasic Debugger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6E543-0D6A-4E84-B502-FAC10A0F5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Conditional Breakpoints!</a:t>
            </a:r>
          </a:p>
        </p:txBody>
      </p:sp>
    </p:spTree>
    <p:extLst>
      <p:ext uri="{BB962C8B-B14F-4D97-AF65-F5344CB8AC3E}">
        <p14:creationId xmlns:p14="http://schemas.microsoft.com/office/powerpoint/2010/main" val="3504016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 on document with pen">
            <a:extLst>
              <a:ext uri="{FF2B5EF4-FFF2-40B4-BE49-F238E27FC236}">
                <a16:creationId xmlns:a16="http://schemas.microsoft.com/office/drawing/2014/main" id="{6543D888-3B4D-4BC9-CE2B-1CB56D68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10" b="1422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9436F2-81FC-43E8-B5C1-1F3E97E19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Reporting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02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21E1DA-4FF9-40B0-A01D-08C3238F7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Clipping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030E74-FF7F-4254-9D02-C2ECD3DA2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ability to disable clipping for controls in Reports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2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CF6AAF93-4775-8203-0A81-270CBCB97F5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443"/>
                </p14:media>
              </p:ext>
            </p:extLst>
          </p:nvPr>
        </p:nvPicPr>
        <p:blipFill rotWithShape="1">
          <a:blip r:embed="rId4"/>
          <a:srcRect t="284" r="-1" b="-1"/>
          <a:stretch>
            <a:fillRect/>
          </a:stretch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EFC1EB0-DB92-4E98-B3A9-0CD6FA5A8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38326" y="-341385"/>
            <a:ext cx="6858003" cy="754075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5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04A51D-24A7-4EFF-9634-E06B9412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277" y="1475234"/>
            <a:ext cx="3214307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Developing REST APIs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09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77466AD-FA51-42A1-A6DA-E280BF011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Documenting your APIs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5FBBF6-1BA7-49FE-9B0D-3734AC578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Added new documentation options for REST APIs to define a service name &amp; description, argument descriptions, and response code descriptions</a:t>
            </a:r>
          </a:p>
        </p:txBody>
      </p:sp>
    </p:spTree>
    <p:extLst>
      <p:ext uri="{BB962C8B-B14F-4D97-AF65-F5344CB8AC3E}">
        <p14:creationId xmlns:p14="http://schemas.microsoft.com/office/powerpoint/2010/main" val="354617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0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22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Cardboard boxes">
            <a:extLst>
              <a:ext uri="{FF2B5EF4-FFF2-40B4-BE49-F238E27FC236}">
                <a16:creationId xmlns:a16="http://schemas.microsoft.com/office/drawing/2014/main" id="{D866AFDA-D705-E6C4-7A02-BE4A24B4B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45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3" name="Rectangle 24">
            <a:extLst>
              <a:ext uri="{FF2B5EF4-FFF2-40B4-BE49-F238E27FC236}">
                <a16:creationId xmlns:a16="http://schemas.microsoft.com/office/drawing/2014/main" id="{A37E0400-E9ED-46D6-A946-A7B49DB41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5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3EF19-6CFC-41B1-8D1A-BC4CB9CF0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791" y="3331444"/>
            <a:ext cx="6470692" cy="12293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Storage</a:t>
            </a:r>
          </a:p>
        </p:txBody>
      </p:sp>
      <p:cxnSp>
        <p:nvCxnSpPr>
          <p:cNvPr id="34" name="Straight Connector 26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2429" y="4641183"/>
            <a:ext cx="6309360" cy="0"/>
          </a:xfrm>
          <a:prstGeom prst="line">
            <a:avLst/>
          </a:prstGeom>
          <a:ln w="19050">
            <a:solidFill>
              <a:schemeClr val="bg1">
                <a:alpha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261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7A77A9-02F2-40B2-AF6A-A988EFBB9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BDB05-61C7-4469-8016-B74256E42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New Storage Connection options added: DropBox and Google Drive</a:t>
            </a:r>
            <a:br>
              <a:rPr lang="en-US">
                <a:effectLst/>
              </a:rPr>
            </a:br>
            <a:endParaRPr lang="en-US">
              <a:effectLst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9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Milky way">
            <a:extLst>
              <a:ext uri="{FF2B5EF4-FFF2-40B4-BE49-F238E27FC236}">
                <a16:creationId xmlns:a16="http://schemas.microsoft.com/office/drawing/2014/main" id="{08E7FD84-743F-F2BC-F394-A99F262E9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73" b="20273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0B4FB531-34DA-4777-9BD5-5B885DC38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15076"/>
            <a:ext cx="12188952" cy="194292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C76C3-31DD-41D2-B3CF-E6EF312B7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120639"/>
            <a:ext cx="7137263" cy="128016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chemeClr val="tx1"/>
                </a:solidFill>
              </a:rPr>
              <a:t>Offline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B557D3-D7B4-404B-84A1-9BD182BE5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7532813" y="5760720"/>
            <a:ext cx="11887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595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E41280-7B6A-4161-B14C-5873EAA6A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IndexedDB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FE3A1-35C8-4719-A25E-36493650B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Lists and Client-side Data Cache now support storing data offline in IndexedDB</a:t>
            </a:r>
          </a:p>
        </p:txBody>
      </p:sp>
    </p:spTree>
    <p:extLst>
      <p:ext uri="{BB962C8B-B14F-4D97-AF65-F5344CB8AC3E}">
        <p14:creationId xmlns:p14="http://schemas.microsoft.com/office/powerpoint/2010/main" val="19475420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olourful envelopes">
            <a:extLst>
              <a:ext uri="{FF2B5EF4-FFF2-40B4-BE49-F238E27FC236}">
                <a16:creationId xmlns:a16="http://schemas.microsoft.com/office/drawing/2014/main" id="{A9D540DF-EF0C-E763-1B83-5DD1439FE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5" r="1" b="7846"/>
          <a:stretch/>
        </p:blipFill>
        <p:spPr>
          <a:xfrm>
            <a:off x="20" y="10"/>
            <a:ext cx="12186295" cy="6857990"/>
          </a:xfrm>
          <a:prstGeom prst="rect">
            <a:avLst/>
          </a:prstGeom>
        </p:spPr>
      </p:pic>
      <p:sp>
        <p:nvSpPr>
          <p:cNvPr id="25" name="Rectangle 17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7FA38-E37B-4486-9BFB-09D47D7C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772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Questions? </a:t>
            </a:r>
          </a:p>
        </p:txBody>
      </p:sp>
      <p:cxnSp>
        <p:nvCxnSpPr>
          <p:cNvPr id="26" name="Straight Connector 19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3792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E79FF-62FA-4784-AB56-8B0357852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9772" y="2978254"/>
            <a:ext cx="3153580" cy="2444238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guides@alphasoftware.com</a:t>
            </a:r>
          </a:p>
          <a:p>
            <a:pPr marL="0" indent="0">
              <a:buNone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27" name="!!footer rectangle">
            <a:extLst>
              <a:ext uri="{FF2B5EF4-FFF2-40B4-BE49-F238E27FC236}">
                <a16:creationId xmlns:a16="http://schemas.microsoft.com/office/drawing/2014/main" id="{7363FFA6-C551-4935-A474-8B2482E55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45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a calendar with a red pen on top">
            <a:extLst>
              <a:ext uri="{FF2B5EF4-FFF2-40B4-BE49-F238E27FC236}">
                <a16:creationId xmlns:a16="http://schemas.microsoft.com/office/drawing/2014/main" id="{006CB031-1A2F-46B7-A916-56BB086934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4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E359B1-3515-4538-AF7B-15BABE22D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Alpha DevCon 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6E363-8186-4DD6-8B44-07110D61C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>
                <a:solidFill>
                  <a:schemeClr val="tx1"/>
                </a:solidFill>
              </a:rPr>
              <a:t>OCTOBER 18 - 22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>
                <a:solidFill>
                  <a:schemeClr val="tx1"/>
                </a:solidFill>
              </a:rPr>
              <a:t>REGISTER AT </a:t>
            </a:r>
            <a:r>
              <a:rPr lang="en-US" sz="2800">
                <a:solidFill>
                  <a:srgbClr val="FFFF00"/>
                </a:solidFill>
              </a:rPr>
              <a:t>www.alphasoftware.com/devcon2022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8135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and placing stars">
            <a:extLst>
              <a:ext uri="{FF2B5EF4-FFF2-40B4-BE49-F238E27FC236}">
                <a16:creationId xmlns:a16="http://schemas.microsoft.com/office/drawing/2014/main" id="{0DF9F406-4BAC-C8D8-C8E5-B5168CDB73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A81FC-3AA7-4366-8D14-6748EAB9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Alpha Anywhere 4.6.4.1</a:t>
            </a:r>
            <a:br>
              <a:rPr lang="en-US" sz="8000">
                <a:solidFill>
                  <a:srgbClr val="FFFFFF"/>
                </a:solidFill>
              </a:rPr>
            </a:br>
            <a:r>
              <a:rPr lang="en-US" sz="8000">
                <a:solidFill>
                  <a:srgbClr val="FFFFFF"/>
                </a:solidFill>
              </a:rPr>
              <a:t>New Feature Review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0666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toy rocket flying out of the computer">
            <a:extLst>
              <a:ext uri="{FF2B5EF4-FFF2-40B4-BE49-F238E27FC236}">
                <a16:creationId xmlns:a16="http://schemas.microsoft.com/office/drawing/2014/main" id="{84913180-44EC-3CCF-EEE3-1CDD14D694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57" b="797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2FAC8C-82A7-43FD-B7D1-C54AAFB6B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Development Environment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262626">
                  <a:alpha val="24000"/>
                </a:srgbClr>
              </a:gs>
              <a:gs pos="85000">
                <a:srgbClr val="262626">
                  <a:alpha val="45000"/>
                </a:srgb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2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EA2902C-A2BB-42B7-98A2-A50B8AAA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Live Preview &amp; Live Test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2EB356-69A5-41E8-A36F-BACA77A9D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Live Preview and Live Test use Machine Name to generate URL for the Development Server </a:t>
            </a:r>
          </a:p>
          <a:p>
            <a:r>
              <a:rPr lang="en-US">
                <a:effectLst/>
              </a:rPr>
              <a:t>Alpha Cloud Live Test automatically expire after 2 hours</a:t>
            </a:r>
          </a:p>
          <a:p>
            <a:r>
              <a:rPr lang="en-US">
                <a:effectLst/>
              </a:rPr>
              <a:t>Added support for https for Live Test on IIS</a:t>
            </a:r>
          </a:p>
          <a:p>
            <a:endParaRPr lang="en-US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6922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16369-9360-40E1-B767-111B98321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Backup, Restore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DB34F-936F-426C-A532-7DADB13B0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Added Backup/Restore feature to Web Projects. Can be used to back up or restore a project to or from storage</a:t>
            </a:r>
          </a:p>
          <a:p>
            <a:r>
              <a:rPr lang="en-US">
                <a:effectLst/>
              </a:rPr>
              <a:t>Added option to Restore a component backup as a new file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884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ulti-coloured paper-craft art">
            <a:extLst>
              <a:ext uri="{FF2B5EF4-FFF2-40B4-BE49-F238E27FC236}">
                <a16:creationId xmlns:a16="http://schemas.microsoft.com/office/drawing/2014/main" id="{5F866DBC-A200-7C8C-6094-A885E374F6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892" b="483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2FAFE-898A-4ADC-8C1A-35B47D4E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Tabbed UI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26336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1767</TotalTime>
  <Words>898</Words>
  <Application>Microsoft Office PowerPoint</Application>
  <PresentationFormat>Widescreen</PresentationFormat>
  <Paragraphs>102</Paragraphs>
  <Slides>39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Calibri</vt:lpstr>
      <vt:lpstr>Univers</vt:lpstr>
      <vt:lpstr>Univers Condensed</vt:lpstr>
      <vt:lpstr>RetrospectVTI</vt:lpstr>
      <vt:lpstr>Alpha Anywhere Q&amp;A</vt:lpstr>
      <vt:lpstr>Webinar Schedule</vt:lpstr>
      <vt:lpstr>Register for this Webinar!</vt:lpstr>
      <vt:lpstr>Alpha DevCon 2022</vt:lpstr>
      <vt:lpstr>Alpha Anywhere 4.6.4.1 New Feature Review</vt:lpstr>
      <vt:lpstr>Development Environment</vt:lpstr>
      <vt:lpstr>Live Preview &amp; Live Test</vt:lpstr>
      <vt:lpstr>Backup, Restore</vt:lpstr>
      <vt:lpstr>Tabbed UI</vt:lpstr>
      <vt:lpstr>Tabbed UI</vt:lpstr>
      <vt:lpstr>UX Component</vt:lpstr>
      <vt:lpstr>List Control</vt:lpstr>
      <vt:lpstr>PDF Viewer</vt:lpstr>
      <vt:lpstr>ControlBars</vt:lpstr>
      <vt:lpstr>ViewBox</vt:lpstr>
      <vt:lpstr>Dropdown Box Filtering</vt:lpstr>
      <vt:lpstr>Events, Action Javascript, &amp; JavaScript</vt:lpstr>
      <vt:lpstr>Mobile Development</vt:lpstr>
      <vt:lpstr>Building Apps</vt:lpstr>
      <vt:lpstr>Android</vt:lpstr>
      <vt:lpstr>iOS</vt:lpstr>
      <vt:lpstr>Security Framework</vt:lpstr>
      <vt:lpstr>UX Integrated Login</vt:lpstr>
      <vt:lpstr>Managing Users &amp; Groups</vt:lpstr>
      <vt:lpstr>Seed Users</vt:lpstr>
      <vt:lpstr>Security Quick Setup Genie</vt:lpstr>
      <vt:lpstr>Configuring Sessions - IIS/Alpha Cloud</vt:lpstr>
      <vt:lpstr>Xbasic</vt:lpstr>
      <vt:lpstr>Xbasic Functions</vt:lpstr>
      <vt:lpstr>Xbasic Debugger</vt:lpstr>
      <vt:lpstr>Reporting</vt:lpstr>
      <vt:lpstr>Clipping</vt:lpstr>
      <vt:lpstr>Developing REST APIs</vt:lpstr>
      <vt:lpstr>Documenting your APIs</vt:lpstr>
      <vt:lpstr>Storage</vt:lpstr>
      <vt:lpstr>Storage</vt:lpstr>
      <vt:lpstr>Offline</vt:lpstr>
      <vt:lpstr>IndexedDB</vt:lpstr>
      <vt:lpstr>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Alpha Anywhere Q&amp;A</dc:title>
  <dc:creator>Sarah Mitchell</dc:creator>
  <cp:lastModifiedBy>Sarah Mitchell</cp:lastModifiedBy>
  <cp:revision>4</cp:revision>
  <dcterms:created xsi:type="dcterms:W3CDTF">2022-03-30T16:49:31Z</dcterms:created>
  <dcterms:modified xsi:type="dcterms:W3CDTF">2022-04-06T18:58:52Z</dcterms:modified>
</cp:coreProperties>
</file>

<file path=docProps/thumbnail.jpeg>
</file>